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4" r:id="rId5"/>
    <p:sldId id="266" r:id="rId6"/>
    <p:sldId id="265" r:id="rId7"/>
    <p:sldId id="263" r:id="rId8"/>
    <p:sldId id="262" r:id="rId9"/>
    <p:sldId id="261" r:id="rId10"/>
    <p:sldId id="260" r:id="rId11"/>
    <p:sldId id="259"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4B408-7F55-43A8-B3CE-08469AC6F5D2}" v="85" dt="2023-10-01T11:04:31.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29811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473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31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119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822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976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4730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3339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01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50321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390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7141754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348" y="2764014"/>
            <a:ext cx="10515600" cy="1325563"/>
          </a:xfrm>
        </p:spPr>
        <p:txBody>
          <a:bodyPr/>
          <a:lstStyle/>
          <a:p>
            <a:r>
              <a:rPr lang="en-US" b="1" dirty="0">
                <a:ea typeface="+mj-lt"/>
                <a:cs typeface="+mj-lt"/>
              </a:rPr>
              <a:t>Translating Science, Translating Empire: The Michael Dodson Story</a:t>
            </a:r>
            <a:endParaRPr lang="en-US" b="1">
              <a:ea typeface="Calibri Light"/>
              <a:cs typeface="Calibri Light"/>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E6AA6-FCF2-7237-A75C-C8BCD198192A}"/>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Dodson's Legacy</a:t>
            </a:r>
            <a:endParaRPr lang="en-US" sz="4000"/>
          </a:p>
        </p:txBody>
      </p:sp>
      <p:sp>
        <p:nvSpPr>
          <p:cNvPr id="3" name="Content Placeholder 2">
            <a:extLst>
              <a:ext uri="{FF2B5EF4-FFF2-40B4-BE49-F238E27FC236}">
                <a16:creationId xmlns:a16="http://schemas.microsoft.com/office/drawing/2014/main" id="{2E72F2B3-8742-AD2C-9C6A-EA9D97C1EE96}"/>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700">
                <a:ea typeface="+mn-lt"/>
                <a:cs typeface="+mn-lt"/>
              </a:rPr>
              <a:t>Michael Dodson's legacy is one of bridging gaps and building connections. His work in translating complex scientific concepts into accessible language has made a lasting impact on the field of science communication, while his efforts to translate the language and culture of colonized peoples have helped to promote understanding and respect across cultural divides.</a:t>
            </a:r>
            <a:endParaRPr lang="en-US" sz="1700">
              <a:ea typeface="Calibri" panose="020F0502020204030204"/>
              <a:cs typeface="Calibri" panose="020F0502020204030204"/>
            </a:endParaRPr>
          </a:p>
          <a:p>
            <a:r>
              <a:rPr lang="en-US" sz="1700">
                <a:ea typeface="+mn-lt"/>
                <a:cs typeface="+mn-lt"/>
              </a:rPr>
              <a:t>Dodson's legacy also includes his critical analysis of the intersection between science and empire. By exploring the implications of this intersection, he challenged researchers and policymakers to consider the ethical dimensions of their work and to strive for more equitable and just outcomes.</a:t>
            </a:r>
            <a:endParaRPr lang="en-US" sz="1700"/>
          </a:p>
          <a:p>
            <a:endParaRPr lang="en-US" sz="1700">
              <a:ea typeface="Calibri"/>
              <a:cs typeface="Calibri"/>
            </a:endParaRPr>
          </a:p>
        </p:txBody>
      </p:sp>
      <p:pic>
        <p:nvPicPr>
          <p:cNvPr id="4" name="Picture 3" descr="A bridge over water with trees in the background&#10;&#10;Description automatically generated">
            <a:extLst>
              <a:ext uri="{FF2B5EF4-FFF2-40B4-BE49-F238E27FC236}">
                <a16:creationId xmlns:a16="http://schemas.microsoft.com/office/drawing/2014/main" id="{5C8692FB-A8CC-F96B-974B-7D6D922E2A3F}"/>
              </a:ext>
            </a:extLst>
          </p:cNvPr>
          <p:cNvPicPr>
            <a:picLocks noChangeAspect="1"/>
          </p:cNvPicPr>
          <p:nvPr/>
        </p:nvPicPr>
        <p:blipFill rotWithShape="1">
          <a:blip r:embed="rId2"/>
          <a:srcRect l="10680" r="1166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7520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7629B-BCC9-64D8-89EA-DBE72A7D5A5A}"/>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Conclusion</a:t>
            </a:r>
            <a:endParaRPr lang="en-US" sz="4000"/>
          </a:p>
        </p:txBody>
      </p:sp>
      <p:sp>
        <p:nvSpPr>
          <p:cNvPr id="3" name="Content Placeholder 2">
            <a:extLst>
              <a:ext uri="{FF2B5EF4-FFF2-40B4-BE49-F238E27FC236}">
                <a16:creationId xmlns:a16="http://schemas.microsoft.com/office/drawing/2014/main" id="{86E551E4-100A-59AE-9985-68983C4EE814}"/>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400">
                <a:ea typeface="+mn-lt"/>
                <a:cs typeface="+mn-lt"/>
              </a:rPr>
              <a:t>In conclusion, Michael Dodson's work has had a significant impact on both the scientific and cultural communities. His ability to translate complex scientific concepts into accessible language has made science more approachable for non-experts, while his work in translating the language and culture of colonized peoples has helped to bridge cultural divides. By exploring the intersection of science and empire, Dodson has shed light on the ways in which power dynamics shape our understanding of the world around us.</a:t>
            </a:r>
            <a:endParaRPr lang="en-US" sz="1400">
              <a:ea typeface="Calibri" panose="020F0502020204030204"/>
              <a:cs typeface="Calibri" panose="020F0502020204030204"/>
            </a:endParaRPr>
          </a:p>
          <a:p>
            <a:r>
              <a:rPr lang="en-US" sz="1400">
                <a:ea typeface="+mn-lt"/>
                <a:cs typeface="+mn-lt"/>
              </a:rPr>
              <a:t>While there have been challenges and criticisms of Dodson's work, his lasting legacy is undeniable. He has inspired future generations to think critically about the role of science in society and to consider the ways in which language and culture influence our understanding of the world. We encourage you to explore Dodson's work further and to join us in celebrating his contributions to the scientific and cultural communities.</a:t>
            </a:r>
            <a:endParaRPr lang="en-US" sz="1400"/>
          </a:p>
          <a:p>
            <a:endParaRPr lang="en-US" sz="1400">
              <a:ea typeface="Calibri"/>
              <a:cs typeface="Calibri"/>
            </a:endParaRPr>
          </a:p>
        </p:txBody>
      </p:sp>
      <p:pic>
        <p:nvPicPr>
          <p:cNvPr id="4" name="Picture 3" descr="A person with dark hair&#10;&#10;Description automatically generated">
            <a:extLst>
              <a:ext uri="{FF2B5EF4-FFF2-40B4-BE49-F238E27FC236}">
                <a16:creationId xmlns:a16="http://schemas.microsoft.com/office/drawing/2014/main" id="{94D20397-296D-4606-230B-28792BF8B633}"/>
              </a:ext>
            </a:extLst>
          </p:cNvPr>
          <p:cNvPicPr>
            <a:picLocks noChangeAspect="1"/>
          </p:cNvPicPr>
          <p:nvPr/>
        </p:nvPicPr>
        <p:blipFill rotWithShape="1">
          <a:blip r:embed="rId2"/>
          <a:srcRect l="19922" r="242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615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0B89E-2E94-C445-0CA9-054D254D3C82}"/>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Q&amp;A</a:t>
            </a:r>
            <a:endParaRPr lang="en-US" sz="4000"/>
          </a:p>
        </p:txBody>
      </p:sp>
      <p:sp>
        <p:nvSpPr>
          <p:cNvPr id="3" name="Content Placeholder 2">
            <a:extLst>
              <a:ext uri="{FF2B5EF4-FFF2-40B4-BE49-F238E27FC236}">
                <a16:creationId xmlns:a16="http://schemas.microsoft.com/office/drawing/2014/main" id="{768B79D2-F726-4CE4-95C3-9211EFE902D8}"/>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ea typeface="+mn-lt"/>
                <a:cs typeface="+mn-lt"/>
              </a:rPr>
              <a:t>Thank you for listening to my presentation on Michael Dodson's work. Now, I would like to open up the floor for questions and discussion. If you have any thoughts or comments on Dodson's impact on science and culture, please feel free to share them.</a:t>
            </a:r>
            <a:endParaRPr lang="en-US" sz="2000">
              <a:ea typeface="Calibri" panose="020F0502020204030204"/>
              <a:cs typeface="Calibri" panose="020F0502020204030204"/>
            </a:endParaRPr>
          </a:p>
          <a:p>
            <a:r>
              <a:rPr lang="en-US" sz="2000">
                <a:ea typeface="+mn-lt"/>
                <a:cs typeface="+mn-lt"/>
              </a:rPr>
              <a:t>I encourage everyone to participate in this Q&amp;A session and engage with each other. Let's have a meaningful conversation about Dodson's legacy and how it has shaped our understanding of the world around us.</a:t>
            </a:r>
            <a:endParaRPr lang="en-US" sz="2000"/>
          </a:p>
          <a:p>
            <a:endParaRPr lang="en-US" sz="2000">
              <a:ea typeface="Calibri"/>
              <a:cs typeface="Calibri"/>
            </a:endParaRPr>
          </a:p>
        </p:txBody>
      </p:sp>
      <p:pic>
        <p:nvPicPr>
          <p:cNvPr id="4" name="Picture 3" descr="A person with glasses and a rainbow background&#10;&#10;Description automatically generated">
            <a:extLst>
              <a:ext uri="{FF2B5EF4-FFF2-40B4-BE49-F238E27FC236}">
                <a16:creationId xmlns:a16="http://schemas.microsoft.com/office/drawing/2014/main" id="{5104621C-4D31-2F62-456C-66A1B93F868A}"/>
              </a:ext>
            </a:extLst>
          </p:cNvPr>
          <p:cNvPicPr>
            <a:picLocks noChangeAspect="1"/>
          </p:cNvPicPr>
          <p:nvPr/>
        </p:nvPicPr>
        <p:blipFill rotWithShape="1">
          <a:blip r:embed="rId2"/>
          <a:srcRect l="11671" r="1067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59404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2BD5-9B70-310D-1FF6-40FFE9135651}"/>
              </a:ext>
            </a:extLst>
          </p:cNvPr>
          <p:cNvSpPr>
            <a:spLocks noGrp="1"/>
          </p:cNvSpPr>
          <p:nvPr>
            <p:ph type="title"/>
          </p:nvPr>
        </p:nvSpPr>
        <p:spPr>
          <a:xfrm>
            <a:off x="264348" y="2444162"/>
            <a:ext cx="10515600" cy="1325563"/>
          </a:xfrm>
        </p:spPr>
        <p:txBody>
          <a:bodyPr>
            <a:normAutofit fontScale="90000"/>
          </a:bodyPr>
          <a:lstStyle/>
          <a:p>
            <a:r>
              <a:rPr lang="en-US" b="1" dirty="0"/>
              <a:t>Introduction</a:t>
            </a:r>
            <a:endParaRPr lang="en-US" b="1" dirty="0">
              <a:ea typeface="Calibri Light"/>
              <a:cs typeface="Calibri Light"/>
            </a:endParaRPr>
          </a:p>
          <a:p>
            <a:r>
              <a:rPr lang="en-US" b="1" dirty="0"/>
              <a:t>Who is Michael Dodson?</a:t>
            </a:r>
            <a:endParaRPr lang="en-US" b="1" dirty="0">
              <a:ea typeface="Calibri Light"/>
              <a:cs typeface="Calibri Light"/>
            </a:endParaRPr>
          </a:p>
          <a:p>
            <a:r>
              <a:rPr lang="en-US" b="1" dirty="0"/>
              <a:t>Translating Science</a:t>
            </a:r>
            <a:endParaRPr lang="en-US" b="1">
              <a:ea typeface="Calibri Light"/>
              <a:cs typeface="Calibri Light"/>
            </a:endParaRPr>
          </a:p>
          <a:p>
            <a:r>
              <a:rPr lang="en-US" b="1" dirty="0"/>
              <a:t>Translating Empire</a:t>
            </a:r>
            <a:endParaRPr lang="en-US" b="1">
              <a:ea typeface="Calibri Light"/>
              <a:cs typeface="Calibri Light"/>
            </a:endParaRPr>
          </a:p>
          <a:p>
            <a:r>
              <a:rPr lang="en-US" b="1" dirty="0"/>
              <a:t>The Intersection of Science and Empire</a:t>
            </a:r>
            <a:endParaRPr lang="en-US" b="1" dirty="0">
              <a:ea typeface="Calibri Light"/>
              <a:cs typeface="Calibri Light"/>
            </a:endParaRPr>
          </a:p>
          <a:p>
            <a:r>
              <a:rPr lang="en-US" b="1" dirty="0"/>
              <a:t>Dodson's Impact</a:t>
            </a:r>
            <a:endParaRPr lang="en-US" b="1" dirty="0">
              <a:ea typeface="Calibri Light"/>
              <a:cs typeface="Calibri Light"/>
            </a:endParaRPr>
          </a:p>
          <a:p>
            <a:r>
              <a:rPr lang="en-US" b="1" dirty="0"/>
              <a:t>Challenges and Criticisms</a:t>
            </a:r>
            <a:endParaRPr lang="en-US" b="1" dirty="0">
              <a:ea typeface="Calibri Light"/>
              <a:cs typeface="Calibri Light"/>
            </a:endParaRPr>
          </a:p>
          <a:p>
            <a:r>
              <a:rPr lang="en-US" b="1" dirty="0"/>
              <a:t>Dodson's Legacy</a:t>
            </a:r>
            <a:endParaRPr lang="en-US" b="1" dirty="0">
              <a:ea typeface="Calibri Light"/>
              <a:cs typeface="Calibri Light"/>
            </a:endParaRPr>
          </a:p>
          <a:p>
            <a:r>
              <a:rPr lang="en-US" b="1" dirty="0"/>
              <a:t>Conclusion</a:t>
            </a:r>
            <a:endParaRPr lang="en-US" b="1" dirty="0">
              <a:ea typeface="Calibri Light"/>
              <a:cs typeface="Calibri Light"/>
            </a:endParaRPr>
          </a:p>
          <a:p>
            <a:r>
              <a:rPr lang="en-US" b="1" dirty="0"/>
              <a:t>Q&amp;A</a:t>
            </a:r>
            <a:endParaRPr lang="en-US" b="1" dirty="0">
              <a:ea typeface="Calibri Light"/>
              <a:cs typeface="Calibri Light"/>
            </a:endParaRPr>
          </a:p>
          <a:p>
            <a:endParaRPr lang="en-US" dirty="0">
              <a:ea typeface="Calibri Light"/>
              <a:cs typeface="Calibri Light"/>
            </a:endParaRPr>
          </a:p>
        </p:txBody>
      </p:sp>
    </p:spTree>
    <p:extLst>
      <p:ext uri="{BB962C8B-B14F-4D97-AF65-F5344CB8AC3E}">
        <p14:creationId xmlns:p14="http://schemas.microsoft.com/office/powerpoint/2010/main" val="1040948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DF889E-65C3-8653-942D-15FEDB362121}"/>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Introduction</a:t>
            </a:r>
            <a:endParaRPr lang="en-US" sz="4000"/>
          </a:p>
        </p:txBody>
      </p:sp>
      <p:sp>
        <p:nvSpPr>
          <p:cNvPr id="3" name="Content Placeholder 2">
            <a:extLst>
              <a:ext uri="{FF2B5EF4-FFF2-40B4-BE49-F238E27FC236}">
                <a16:creationId xmlns:a16="http://schemas.microsoft.com/office/drawing/2014/main" id="{DE3565E7-E8A2-DEDA-BABF-85A7B7BB9DC9}"/>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ea typeface="+mn-lt"/>
                <a:cs typeface="+mn-lt"/>
              </a:rPr>
              <a:t>Students, today I have the pleasure of introducing you to one of the most fascinating individuals in the world of science and culture. His name is Michael Dodson, and his work has had a profound impact on both fields.</a:t>
            </a:r>
            <a:endParaRPr lang="en-US" sz="2000">
              <a:ea typeface="Calibri" panose="020F0502020204030204"/>
              <a:cs typeface="Calibri" panose="020F0502020204030204"/>
            </a:endParaRPr>
          </a:p>
          <a:p>
            <a:r>
              <a:rPr lang="en-US" sz="2000">
                <a:ea typeface="+mn-lt"/>
                <a:cs typeface="+mn-lt"/>
              </a:rPr>
              <a:t>Dodson's accomplishments are too numerous to list here, but I will attempt to give you a brief overview. He is a renowned scientist who has made groundbreaking discoveries in his field, and he is also a cultural translator who has helped bridge the gap between different communities around the world.</a:t>
            </a:r>
            <a:endParaRPr lang="en-US" sz="2000"/>
          </a:p>
          <a:p>
            <a:endParaRPr lang="en-US" sz="2000">
              <a:ea typeface="Calibri"/>
              <a:cs typeface="Calibri"/>
            </a:endParaRPr>
          </a:p>
        </p:txBody>
      </p:sp>
      <p:pic>
        <p:nvPicPr>
          <p:cNvPr id="4" name="Picture 3" descr="A person with a beard and mustache&#10;&#10;Description automatically generated">
            <a:extLst>
              <a:ext uri="{FF2B5EF4-FFF2-40B4-BE49-F238E27FC236}">
                <a16:creationId xmlns:a16="http://schemas.microsoft.com/office/drawing/2014/main" id="{B8FD9AA2-1AA8-0603-14A3-E814855D6CB8}"/>
              </a:ext>
            </a:extLst>
          </p:cNvPr>
          <p:cNvPicPr>
            <a:picLocks noChangeAspect="1"/>
          </p:cNvPicPr>
          <p:nvPr/>
        </p:nvPicPr>
        <p:blipFill rotWithShape="1">
          <a:blip r:embed="rId2"/>
          <a:srcRect l="18546" r="379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7253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33324-982F-7B55-51C2-A5BE6C88971A}"/>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Who is Michael Dodson?</a:t>
            </a:r>
            <a:endParaRPr lang="en-US" sz="4000"/>
          </a:p>
        </p:txBody>
      </p:sp>
      <p:sp>
        <p:nvSpPr>
          <p:cNvPr id="3" name="Content Placeholder 2">
            <a:extLst>
              <a:ext uri="{FF2B5EF4-FFF2-40B4-BE49-F238E27FC236}">
                <a16:creationId xmlns:a16="http://schemas.microsoft.com/office/drawing/2014/main" id="{29A661AC-A8FB-548F-FC8B-2D192815DF7C}"/>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900">
                <a:ea typeface="+mn-lt"/>
                <a:cs typeface="+mn-lt"/>
              </a:rPr>
              <a:t>Michael Dodson is a renowned scientist and linguist who has made significant contributions to the fields of science and language translation.</a:t>
            </a:r>
            <a:endParaRPr lang="en-US" sz="1900">
              <a:ea typeface="Calibri" panose="020F0502020204030204"/>
              <a:cs typeface="Calibri" panose="020F0502020204030204"/>
            </a:endParaRPr>
          </a:p>
          <a:p>
            <a:r>
              <a:rPr lang="en-US" sz="1900">
                <a:ea typeface="+mn-lt"/>
                <a:cs typeface="+mn-lt"/>
              </a:rPr>
              <a:t>He holds multiple degrees in both science and linguistics, and his work has been published in numerous academic journals and books. Dodson's research focuses on translating complex scientific concepts into accessible language for non-experts, as well as translating the language and culture of colonized peoples. His interdisciplinary approach has led to groundbreaking insights and innovations in both fields.</a:t>
            </a:r>
            <a:endParaRPr lang="en-US" sz="1900"/>
          </a:p>
          <a:p>
            <a:endParaRPr lang="en-US" sz="1900">
              <a:ea typeface="Calibri"/>
              <a:cs typeface="Calibri"/>
            </a:endParaRPr>
          </a:p>
        </p:txBody>
      </p:sp>
      <p:pic>
        <p:nvPicPr>
          <p:cNvPr id="4" name="Picture 3" descr="A person with a colorful background&#10;&#10;Description automatically generated">
            <a:extLst>
              <a:ext uri="{FF2B5EF4-FFF2-40B4-BE49-F238E27FC236}">
                <a16:creationId xmlns:a16="http://schemas.microsoft.com/office/drawing/2014/main" id="{008430A4-AC24-C77D-BFF9-5FFA8B1EA64D}"/>
              </a:ext>
            </a:extLst>
          </p:cNvPr>
          <p:cNvPicPr>
            <a:picLocks noChangeAspect="1"/>
          </p:cNvPicPr>
          <p:nvPr/>
        </p:nvPicPr>
        <p:blipFill rotWithShape="1">
          <a:blip r:embed="rId2"/>
          <a:srcRect l="11546" r="1079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172217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B16253-1095-86C9-C42D-50A89C954F7F}"/>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Translating Science</a:t>
            </a:r>
            <a:endParaRPr lang="en-US" sz="4000"/>
          </a:p>
        </p:txBody>
      </p:sp>
      <p:sp>
        <p:nvSpPr>
          <p:cNvPr id="3" name="Content Placeholder 2">
            <a:extLst>
              <a:ext uri="{FF2B5EF4-FFF2-40B4-BE49-F238E27FC236}">
                <a16:creationId xmlns:a16="http://schemas.microsoft.com/office/drawing/2014/main" id="{8CB9658E-4DC5-5D6F-0792-BB1E733F1E94}"/>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900">
                <a:ea typeface="+mn-lt"/>
                <a:cs typeface="+mn-lt"/>
              </a:rPr>
              <a:t>Michael Dodson's work in translating complex scientific concepts into accessible language is crucial for making science more approachable for the general public. By breaking down technical jargon and explaining difficult concepts in simpler terms, Dodson is able to bridge the gap between scientists and non-scientists.</a:t>
            </a:r>
            <a:endParaRPr lang="en-US" sz="1900">
              <a:ea typeface="Calibri" panose="020F0502020204030204"/>
              <a:cs typeface="Calibri" panose="020F0502020204030204"/>
            </a:endParaRPr>
          </a:p>
          <a:p>
            <a:r>
              <a:rPr lang="en-US" sz="1900">
                <a:ea typeface="+mn-lt"/>
                <a:cs typeface="+mn-lt"/>
              </a:rPr>
              <a:t>Dodson's ability to translate science not only makes it easier for people to understand, but also helps to make science more inclusive. By making science accessible to a wider audience, Dodson is helping to break down barriers and promote diversity in the scientific community.</a:t>
            </a:r>
            <a:endParaRPr lang="en-US" sz="1900"/>
          </a:p>
          <a:p>
            <a:endParaRPr lang="en-US" sz="1900">
              <a:ea typeface="Calibri"/>
              <a:cs typeface="Calibri"/>
            </a:endParaRPr>
          </a:p>
        </p:txBody>
      </p:sp>
      <p:pic>
        <p:nvPicPr>
          <p:cNvPr id="4" name="Picture 3">
            <a:extLst>
              <a:ext uri="{FF2B5EF4-FFF2-40B4-BE49-F238E27FC236}">
                <a16:creationId xmlns:a16="http://schemas.microsoft.com/office/drawing/2014/main" id="{62196C0B-C7A3-3814-AEAD-C1D29885CBA6}"/>
              </a:ext>
            </a:extLst>
          </p:cNvPr>
          <p:cNvPicPr>
            <a:picLocks noChangeAspect="1"/>
          </p:cNvPicPr>
          <p:nvPr/>
        </p:nvPicPr>
        <p:blipFill rotWithShape="1">
          <a:blip r:embed="rId2"/>
          <a:srcRect l="2348" r="1999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61431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8D507-F0A7-19DF-2327-6B500EAD1333}"/>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Translating Empire</a:t>
            </a:r>
            <a:endParaRPr lang="en-US" sz="4000"/>
          </a:p>
        </p:txBody>
      </p:sp>
      <p:sp>
        <p:nvSpPr>
          <p:cNvPr id="3" name="Content Placeholder 2">
            <a:extLst>
              <a:ext uri="{FF2B5EF4-FFF2-40B4-BE49-F238E27FC236}">
                <a16:creationId xmlns:a16="http://schemas.microsoft.com/office/drawing/2014/main" id="{D7C8655B-B59B-3BB4-C031-EA6DC4AF9FDA}"/>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900">
                <a:ea typeface="+mn-lt"/>
                <a:cs typeface="+mn-lt"/>
              </a:rPr>
              <a:t>Michael Dodson's work in translating the language and culture of colonized peoples is a significant contribution to the field of linguistics. By understanding the nuances of these languages, Dodson is able to shed light on the experiences of those who have been historically silenced.</a:t>
            </a:r>
            <a:endParaRPr lang="en-US" sz="1900">
              <a:ea typeface="Calibri" panose="020F0502020204030204"/>
              <a:cs typeface="Calibri" panose="020F0502020204030204"/>
            </a:endParaRPr>
          </a:p>
          <a:p>
            <a:r>
              <a:rPr lang="en-US" sz="1900">
                <a:ea typeface="+mn-lt"/>
                <a:cs typeface="+mn-lt"/>
              </a:rPr>
              <a:t>Through his translations, Dodson is able to give voice to the stories and perspectives of colonized peoples, allowing them to be heard and understood. This work is not only important for historical accuracy, but also for promoting empathy and understanding across cultures.</a:t>
            </a:r>
            <a:endParaRPr lang="en-US" sz="1900"/>
          </a:p>
          <a:p>
            <a:endParaRPr lang="en-US" sz="1900">
              <a:ea typeface="Calibri"/>
              <a:cs typeface="Calibri"/>
            </a:endParaRPr>
          </a:p>
        </p:txBody>
      </p:sp>
      <p:pic>
        <p:nvPicPr>
          <p:cNvPr id="4" name="Picture 3" descr="A person holding her hands together&#10;&#10;Description automatically generated">
            <a:extLst>
              <a:ext uri="{FF2B5EF4-FFF2-40B4-BE49-F238E27FC236}">
                <a16:creationId xmlns:a16="http://schemas.microsoft.com/office/drawing/2014/main" id="{EBEF11C3-2395-02B0-29E7-B79E3F2D559F}"/>
              </a:ext>
            </a:extLst>
          </p:cNvPr>
          <p:cNvPicPr>
            <a:picLocks noChangeAspect="1"/>
          </p:cNvPicPr>
          <p:nvPr/>
        </p:nvPicPr>
        <p:blipFill rotWithShape="1">
          <a:blip r:embed="rId2"/>
          <a:srcRect l="11546" r="1079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12975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358F4-E47E-6741-B69E-F0E11E885A91}"/>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The Intersection of Science and Empire</a:t>
            </a:r>
            <a:endParaRPr lang="en-US" sz="4000"/>
          </a:p>
        </p:txBody>
      </p:sp>
      <p:sp>
        <p:nvSpPr>
          <p:cNvPr id="3" name="Content Placeholder 2">
            <a:extLst>
              <a:ext uri="{FF2B5EF4-FFF2-40B4-BE49-F238E27FC236}">
                <a16:creationId xmlns:a16="http://schemas.microsoft.com/office/drawing/2014/main" id="{202DF1C8-1B60-AE05-FDE4-62C34412B771}"/>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600">
                <a:ea typeface="+mn-lt"/>
                <a:cs typeface="+mn-lt"/>
              </a:rPr>
              <a:t>Dodson's work in translating science and empire is a complex intersection that requires critical analysis. On one hand, his efforts to make scientific concepts accessible to a wider audience have the potential to democratize knowledge and empower marginalized communities. However, on the other hand, Dodson's work in translating the language and culture of colonized peoples can reinforce power imbalances and perpetuate colonialism.</a:t>
            </a:r>
            <a:endParaRPr lang="en-US" sz="1600">
              <a:ea typeface="Calibri" panose="020F0502020204030204"/>
              <a:cs typeface="Calibri" panose="020F0502020204030204"/>
            </a:endParaRPr>
          </a:p>
          <a:p>
            <a:r>
              <a:rPr lang="en-US" sz="1600">
                <a:ea typeface="+mn-lt"/>
                <a:cs typeface="+mn-lt"/>
              </a:rPr>
              <a:t>It is important to consider the implications of this intersection and engage in ongoing conversations about the ethics of translation and cultural exchange. Dodson's work serves as a starting point for these discussions and highlights the need for greater awareness and sensitivity when engaging with different cultures and languages.</a:t>
            </a:r>
            <a:endParaRPr lang="en-US" sz="1600"/>
          </a:p>
          <a:p>
            <a:endParaRPr lang="en-US" sz="1600">
              <a:ea typeface="Calibri"/>
              <a:cs typeface="Calibri"/>
            </a:endParaRPr>
          </a:p>
        </p:txBody>
      </p:sp>
      <p:pic>
        <p:nvPicPr>
          <p:cNvPr id="4" name="Picture 3" descr="Hands holding a globe&#10;&#10;Description automatically generated">
            <a:extLst>
              <a:ext uri="{FF2B5EF4-FFF2-40B4-BE49-F238E27FC236}">
                <a16:creationId xmlns:a16="http://schemas.microsoft.com/office/drawing/2014/main" id="{E1CCB4C4-2C42-FEDA-A398-7C040A19DA3A}"/>
              </a:ext>
            </a:extLst>
          </p:cNvPr>
          <p:cNvPicPr>
            <a:picLocks noChangeAspect="1"/>
          </p:cNvPicPr>
          <p:nvPr/>
        </p:nvPicPr>
        <p:blipFill rotWithShape="1">
          <a:blip r:embed="rId2"/>
          <a:srcRect l="19298" r="304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735410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BA4E14-275D-9946-6B9E-AF3513844E75}"/>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Dodson's Impact</a:t>
            </a:r>
            <a:endParaRPr lang="en-US" sz="4000"/>
          </a:p>
        </p:txBody>
      </p:sp>
      <p:sp>
        <p:nvSpPr>
          <p:cNvPr id="3" name="Content Placeholder 2">
            <a:extLst>
              <a:ext uri="{FF2B5EF4-FFF2-40B4-BE49-F238E27FC236}">
                <a16:creationId xmlns:a16="http://schemas.microsoft.com/office/drawing/2014/main" id="{A03A1EDF-4FEE-17F6-9F67-31A49561E120}"/>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600">
                <a:ea typeface="+mn-lt"/>
                <a:cs typeface="+mn-lt"/>
              </a:rPr>
              <a:t>Dodson's impact on the scientific and cultural communities cannot be overstated. His work in translating complex scientific concepts into accessible language has made science more approachable and understandable for people from all walks of life. Dodson's ability to bridge the gap between academia and the general public has helped to make science more inclusive and democratic.</a:t>
            </a:r>
            <a:endParaRPr lang="en-US" sz="1600">
              <a:ea typeface="Calibri" panose="020F0502020204030204"/>
              <a:cs typeface="Calibri" panose="020F0502020204030204"/>
            </a:endParaRPr>
          </a:p>
          <a:p>
            <a:r>
              <a:rPr lang="en-US" sz="1600">
                <a:ea typeface="+mn-lt"/>
                <a:cs typeface="+mn-lt"/>
              </a:rPr>
              <a:t>In addition to his contributions to the scientific community, Dodson's work in translating the language and culture of colonized peoples has also had a significant impact. By helping to preserve and promote the languages and cultures of marginalized communities, Dodson has played a crucial role in promoting diversity and combating cultural erasure. His work has helped to create a more equitable and just society.</a:t>
            </a:r>
            <a:endParaRPr lang="en-US" sz="1600"/>
          </a:p>
          <a:p>
            <a:endParaRPr lang="en-US" sz="1600">
              <a:ea typeface="Calibri"/>
              <a:cs typeface="Calibri"/>
            </a:endParaRPr>
          </a:p>
        </p:txBody>
      </p:sp>
      <p:pic>
        <p:nvPicPr>
          <p:cNvPr id="4" name="Picture 3" descr="A person holding a book&#10;&#10;Description automatically generated">
            <a:extLst>
              <a:ext uri="{FF2B5EF4-FFF2-40B4-BE49-F238E27FC236}">
                <a16:creationId xmlns:a16="http://schemas.microsoft.com/office/drawing/2014/main" id="{0CF6ABC5-0284-54C6-0A66-5613A1DFC0AC}"/>
              </a:ext>
            </a:extLst>
          </p:cNvPr>
          <p:cNvPicPr>
            <a:picLocks noChangeAspect="1"/>
          </p:cNvPicPr>
          <p:nvPr/>
        </p:nvPicPr>
        <p:blipFill rotWithShape="1">
          <a:blip r:embed="rId2"/>
          <a:srcRect l="11671" r="1067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20529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14D8A-1430-7296-2A6F-C77C85731E3B}"/>
              </a:ext>
            </a:extLst>
          </p:cNvPr>
          <p:cNvSpPr>
            <a:spLocks noGrp="1"/>
          </p:cNvSpPr>
          <p:nvPr>
            <p:ph type="title"/>
          </p:nvPr>
        </p:nvSpPr>
        <p:spPr>
          <a:xfrm>
            <a:off x="761800" y="762001"/>
            <a:ext cx="5334197" cy="1708242"/>
          </a:xfrm>
        </p:spPr>
        <p:txBody>
          <a:bodyPr anchor="ctr">
            <a:normAutofit/>
          </a:bodyPr>
          <a:lstStyle/>
          <a:p>
            <a:r>
              <a:rPr lang="en-US" sz="4000">
                <a:ea typeface="+mj-lt"/>
                <a:cs typeface="+mj-lt"/>
              </a:rPr>
              <a:t>Challenges and Criticisms</a:t>
            </a:r>
            <a:endParaRPr lang="en-US" sz="4000"/>
          </a:p>
        </p:txBody>
      </p:sp>
      <p:sp>
        <p:nvSpPr>
          <p:cNvPr id="3" name="Content Placeholder 2">
            <a:extLst>
              <a:ext uri="{FF2B5EF4-FFF2-40B4-BE49-F238E27FC236}">
                <a16:creationId xmlns:a16="http://schemas.microsoft.com/office/drawing/2014/main" id="{75929D1F-1A2D-F977-BFF0-16249985AD33}"/>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a:ea typeface="+mn-lt"/>
                <a:cs typeface="+mn-lt"/>
              </a:rPr>
              <a:t>One challenge to Dodson's work is the potential for oversimplification. Some critics argue that translating complex scientific concepts or cultural traditions into accessible language can result in important nuances being lost or misrepresented.</a:t>
            </a:r>
            <a:endParaRPr lang="en-US" sz="2000">
              <a:ea typeface="Calibri" panose="020F0502020204030204"/>
              <a:cs typeface="Calibri" panose="020F0502020204030204"/>
            </a:endParaRPr>
          </a:p>
          <a:p>
            <a:r>
              <a:rPr lang="en-US" sz="2000">
                <a:ea typeface="+mn-lt"/>
                <a:cs typeface="+mn-lt"/>
              </a:rPr>
              <a:t>Another criticism is that Dodson's work may perpetuate a colonialist mindset by centering Western scientific knowledge and perspectives. Critics argue that this can reinforce power imbalances and marginalize non-Western ways of knowing.</a:t>
            </a:r>
            <a:endParaRPr lang="en-US" sz="2000"/>
          </a:p>
          <a:p>
            <a:endParaRPr lang="en-US" sz="2000">
              <a:ea typeface="Calibri"/>
              <a:cs typeface="Calibri"/>
            </a:endParaRPr>
          </a:p>
        </p:txBody>
      </p:sp>
      <p:pic>
        <p:nvPicPr>
          <p:cNvPr id="4" name="Picture 3" descr="A person walking on a crosswalk in a city&#10;&#10;Description automatically generated">
            <a:extLst>
              <a:ext uri="{FF2B5EF4-FFF2-40B4-BE49-F238E27FC236}">
                <a16:creationId xmlns:a16="http://schemas.microsoft.com/office/drawing/2014/main" id="{815AC5C7-E32D-58A4-EEE6-127F2C5D671E}"/>
              </a:ext>
            </a:extLst>
          </p:cNvPr>
          <p:cNvPicPr>
            <a:picLocks noChangeAspect="1"/>
          </p:cNvPicPr>
          <p:nvPr/>
        </p:nvPicPr>
        <p:blipFill rotWithShape="1">
          <a:blip r:embed="rId2"/>
          <a:srcRect l="14292" r="804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46567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Translating Science, Translating Empire: The Michael Dodson Story</vt:lpstr>
      <vt:lpstr>Introduction Who is Michael Dodson? Translating Science Translating Empire The Intersection of Science and Empire Dodson's Impact Challenges and Criticisms Dodson's Legacy Conclusion Q&amp;A </vt:lpstr>
      <vt:lpstr>Introduction</vt:lpstr>
      <vt:lpstr>Who is Michael Dodson?</vt:lpstr>
      <vt:lpstr>Translating Science</vt:lpstr>
      <vt:lpstr>Translating Empire</vt:lpstr>
      <vt:lpstr>The Intersection of Science and Empire</vt:lpstr>
      <vt:lpstr>Dodson's Impact</vt:lpstr>
      <vt:lpstr>Challenges and Criticisms</vt:lpstr>
      <vt:lpstr>Dodson's Legacy</vt:lpstr>
      <vt:lpstr>Conclusion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54</cp:revision>
  <dcterms:created xsi:type="dcterms:W3CDTF">2023-10-01T10:55:01Z</dcterms:created>
  <dcterms:modified xsi:type="dcterms:W3CDTF">2023-10-01T11:04:47Z</dcterms:modified>
</cp:coreProperties>
</file>